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5988" r:id="rId1"/>
  </p:sldMasterIdLst>
  <p:notesMasterIdLst>
    <p:notesMasterId r:id="rId13"/>
  </p:notesMasterIdLst>
  <p:handoutMasterIdLst>
    <p:handoutMasterId r:id="rId14"/>
  </p:handoutMasterIdLst>
  <p:sldIdLst>
    <p:sldId id="946" r:id="rId2"/>
    <p:sldId id="947" r:id="rId3"/>
    <p:sldId id="948" r:id="rId4"/>
    <p:sldId id="949" r:id="rId5"/>
    <p:sldId id="950" r:id="rId6"/>
    <p:sldId id="951" r:id="rId7"/>
    <p:sldId id="952" r:id="rId8"/>
    <p:sldId id="953" r:id="rId9"/>
    <p:sldId id="954" r:id="rId10"/>
    <p:sldId id="955" r:id="rId11"/>
    <p:sldId id="638" r:id="rId12"/>
  </p:sldIdLst>
  <p:sldSz cx="12190413" cy="6858000"/>
  <p:notesSz cx="9926638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2141">
          <p15:clr>
            <a:srgbClr val="A4A3A4"/>
          </p15:clr>
        </p15:guide>
        <p15:guide id="4" pos="31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89"/>
    <a:srgbClr val="4070A0"/>
    <a:srgbClr val="000000"/>
    <a:srgbClr val="006699"/>
    <a:srgbClr val="292929"/>
    <a:srgbClr val="DDDDDD"/>
    <a:srgbClr val="005CB9"/>
    <a:srgbClr val="080808"/>
    <a:srgbClr val="6699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5" autoAdjust="0"/>
    <p:restoredTop sz="94737" autoAdjust="0"/>
  </p:normalViewPr>
  <p:slideViewPr>
    <p:cSldViewPr>
      <p:cViewPr varScale="1">
        <p:scale>
          <a:sx n="79" d="100"/>
          <a:sy n="79" d="100"/>
        </p:scale>
        <p:origin x="586" y="72"/>
      </p:cViewPr>
      <p:guideLst>
        <p:guide orient="horz" pos="2160"/>
        <p:guide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10"/>
    </p:cViewPr>
  </p:sorterViewPr>
  <p:notesViewPr>
    <p:cSldViewPr>
      <p:cViewPr varScale="1">
        <p:scale>
          <a:sx n="81" d="100"/>
          <a:sy n="81" d="100"/>
        </p:scale>
        <p:origin x="-4038" y="-102"/>
      </p:cViewPr>
      <p:guideLst>
        <p:guide orient="horz" pos="3126"/>
        <p:guide pos="2140"/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013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013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554A05-2DC5-4BF2-B07C-FAE6FA2CA8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6474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013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80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9588"/>
            <a:ext cx="45291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07" y="3228706"/>
            <a:ext cx="7279225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946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013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F9079-CE50-4B3C-A7A5-456661127F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836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281" y="2130432"/>
            <a:ext cx="10361851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1784069" y="274645"/>
            <a:ext cx="3655008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12694" y="274645"/>
            <a:ext cx="10768198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6C10-DF0C-4884-B315-3A4734F542C7}" type="datetimeFigureOut">
              <a:rPr lang="it-IT" smtClean="0"/>
              <a:pPr/>
              <a:t>27/06/2024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2960" y="4406907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12699" y="1600206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226413" y="1600206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113" y="273057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521" y="1435103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521" y="1600206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521" y="6356357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A6C10-DF0C-4884-B315-3A4734F542C7}" type="datetimeFigureOut">
              <a:rPr lang="it-IT" smtClean="0"/>
              <a:pPr/>
              <a:t>27/06/2024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058" y="6356357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6463" y="6356357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9" r:id="rId1"/>
    <p:sldLayoutId id="2147485990" r:id="rId2"/>
    <p:sldLayoutId id="2147485991" r:id="rId3"/>
    <p:sldLayoutId id="2147485992" r:id="rId4"/>
    <p:sldLayoutId id="2147485993" r:id="rId5"/>
    <p:sldLayoutId id="2147485994" r:id="rId6"/>
    <p:sldLayoutId id="2147485995" r:id="rId7"/>
    <p:sldLayoutId id="2147485996" r:id="rId8"/>
    <p:sldLayoutId id="2147485997" r:id="rId9"/>
    <p:sldLayoutId id="2147485998" r:id="rId10"/>
    <p:sldLayoutId id="2147485999" r:id="rId11"/>
  </p:sldLayoutIdLst>
  <p:transition spd="slow"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greteria@martinellirogolino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212976"/>
            <a:ext cx="12190413" cy="986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it-IT" sz="3000" b="1" spc="150" dirty="0">
                <a:solidFill>
                  <a:srgbClr val="4070A0"/>
                </a:solidFill>
                <a:latin typeface="Calibri" pitchFamily="34" charset="0"/>
              </a:rPr>
              <a:t>ADEMPIMENTI SPORT </a:t>
            </a:r>
          </a:p>
          <a:p>
            <a:pPr algn="ctr"/>
            <a:r>
              <a:rPr lang="it-IT" sz="3000" b="1" spc="150" dirty="0">
                <a:solidFill>
                  <a:srgbClr val="4070A0"/>
                </a:solidFill>
                <a:latin typeface="Calibri" pitchFamily="34" charset="0"/>
              </a:rPr>
              <a:t>SCADENZE AL 30 GIUGNO 2024</a:t>
            </a:r>
            <a:br>
              <a:rPr lang="it-IT" sz="3000" b="1" dirty="0">
                <a:solidFill>
                  <a:srgbClr val="4070A0"/>
                </a:solidFill>
                <a:latin typeface="Calibri" pitchFamily="34" charset="0"/>
              </a:rPr>
            </a:br>
            <a:endParaRPr lang="it-IT" sz="3000" dirty="0">
              <a:solidFill>
                <a:srgbClr val="4070A0"/>
              </a:solidFill>
              <a:latin typeface="Calibri" pitchFamily="34" charset="0"/>
            </a:endParaRPr>
          </a:p>
        </p:txBody>
      </p:sp>
      <p:pic>
        <p:nvPicPr>
          <p:cNvPr id="5" name="Immagine 4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030" y="476672"/>
            <a:ext cx="2952328" cy="144016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 📆 </a:t>
            </a:r>
            <a:r>
              <a:rPr lang="it-IT" sz="2800" dirty="0">
                <a:solidFill>
                  <a:srgbClr val="FF0000"/>
                </a:solidFill>
                <a:latin typeface="Calibri" pitchFamily="34" charset="0"/>
              </a:rPr>
              <a:t>DOMENICA 30 GIUGNO 2024 – SLITTA AL 1° LUGLIO 2024</a:t>
            </a:r>
            <a:endParaRPr lang="it-IT" sz="2800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>
              <a:latin typeface="Calibri" pitchFamily="34" charset="0"/>
            </a:endParaRPr>
          </a:p>
          <a:p>
            <a:r>
              <a:rPr lang="it-IT" sz="2200" b="1" dirty="0">
                <a:solidFill>
                  <a:srgbClr val="376089"/>
                </a:solidFill>
                <a:latin typeface="Calibri" pitchFamily="34" charset="0"/>
              </a:rPr>
              <a:t>           ENTI DEL TERZO SETTORE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750251" y="2782962"/>
            <a:ext cx="10297146" cy="312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+mn-lt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Deposito bilancio - </a:t>
            </a:r>
            <a:r>
              <a:rPr lang="it-IT" sz="20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Gli Enti del Terzo Settore devono depositare entro il 30.06 di ogni anno il rendiconto o bilancio ai sensi degli artt. 13 e 14 d.lgs. 117/2017, nonché i rendiconti delle raccolte fondi svolte nell’anno precedente.</a:t>
            </a:r>
          </a:p>
          <a:p>
            <a:pPr algn="just">
              <a:lnSpc>
                <a:spcPct val="150000"/>
              </a:lnSpc>
            </a:pPr>
            <a:r>
              <a:rPr lang="it-IT" sz="20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0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Aggiornamento dati nel RUNTS</a:t>
            </a:r>
            <a:r>
              <a:rPr lang="it-IT" sz="20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- ODV e APS devono aggiornare annualmente entro il 30.06 con riferimento al 31.12 dell’anno precedente i dati di cui all’art. 8, c. 6, lett. r) D.M. 106/2020.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27C69C0-26DE-38AE-B66F-3EBBCCABA8E1}"/>
              </a:ext>
            </a:extLst>
          </p:cNvPr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>
                <a:solidFill>
                  <a:srgbClr val="4070A0"/>
                </a:solidFill>
                <a:latin typeface="Calibri" pitchFamily="34" charset="0"/>
              </a:rPr>
              <a:t>ADEMPIMENTI SPORT  - MESE GIUGNO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40828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ttangolo 2"/>
          <p:cNvSpPr>
            <a:spLocks noChangeArrowheads="1"/>
          </p:cNvSpPr>
          <p:nvPr/>
        </p:nvSpPr>
        <p:spPr bwMode="auto">
          <a:xfrm>
            <a:off x="190550" y="1700808"/>
            <a:ext cx="11809312" cy="543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it-IT" altLang="it-IT" sz="2300" b="1" kern="0" dirty="0">
              <a:solidFill>
                <a:srgbClr val="376089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300" b="1" kern="0" cap="all" dirty="0">
              <a:solidFill>
                <a:srgbClr val="376089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300" b="1" kern="0" cap="all" dirty="0">
              <a:solidFill>
                <a:srgbClr val="376089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altLang="it-IT" sz="2800" b="1" kern="0" dirty="0">
                <a:solidFill>
                  <a:srgbClr val="4070A0"/>
                </a:solidFill>
                <a:latin typeface="Calibri" pitchFamily="34" charset="0"/>
              </a:rPr>
              <a:t>Speriamo di aver reso un servizio utile</a:t>
            </a:r>
          </a:p>
          <a:p>
            <a:pPr algn="ctr">
              <a:defRPr/>
            </a:pPr>
            <a:endParaRPr lang="it-IT" altLang="it-IT" sz="2800" b="1" kern="0" dirty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altLang="it-IT" sz="2800" b="1" kern="0" dirty="0">
                <a:solidFill>
                  <a:srgbClr val="4070A0"/>
                </a:solidFill>
                <a:latin typeface="Calibri" pitchFamily="34" charset="0"/>
              </a:rPr>
              <a:t>Per ulteriori richieste rivolgersi a </a:t>
            </a:r>
          </a:p>
          <a:p>
            <a:pPr algn="ctr">
              <a:defRPr/>
            </a:pPr>
            <a:r>
              <a:rPr lang="it-IT" altLang="it-IT" sz="2800" b="1" kern="0" dirty="0">
                <a:solidFill>
                  <a:srgbClr val="4070A0"/>
                </a:solidFill>
                <a:latin typeface="Calibri" pitchFamily="34" charset="0"/>
                <a:hlinkClick r:id="rId2"/>
              </a:rPr>
              <a:t>segreteria@martinellirogolino.it</a:t>
            </a:r>
            <a:r>
              <a:rPr lang="it-IT" altLang="it-IT" sz="2800" b="1" kern="0" dirty="0">
                <a:solidFill>
                  <a:srgbClr val="4070A0"/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endParaRPr lang="it-IT" altLang="it-IT" sz="2800" b="1" kern="0" dirty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800" b="1" kern="0" dirty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altLang="it-IT" sz="2800" b="1" kern="0" dirty="0">
                <a:solidFill>
                  <a:srgbClr val="4070A0"/>
                </a:solidFill>
                <a:latin typeface="Calibri" pitchFamily="34" charset="0"/>
              </a:rPr>
              <a:t>Avv. Biagio Giancola</a:t>
            </a:r>
          </a:p>
          <a:p>
            <a:pPr algn="ctr">
              <a:defRPr/>
            </a:pPr>
            <a:endParaRPr lang="it-IT" altLang="it-IT" sz="2800" b="1" kern="0" dirty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800" b="1" kern="0" dirty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600" b="1" kern="0" dirty="0">
              <a:solidFill>
                <a:srgbClr val="4070A0"/>
              </a:solidFill>
              <a:latin typeface="Calibri" pitchFamily="34" charset="0"/>
            </a:endParaRPr>
          </a:p>
        </p:txBody>
      </p:sp>
      <p:pic>
        <p:nvPicPr>
          <p:cNvPr id="5" name="Immagine 4" descr="logo_MR_2022 med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11030" y="476672"/>
            <a:ext cx="295232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6830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>
                <a:solidFill>
                  <a:srgbClr val="4070A0"/>
                </a:solidFill>
                <a:latin typeface="Calibri" pitchFamily="34" charset="0"/>
              </a:rPr>
              <a:t>ADEMPIMENTI SPORT  - MESE GIUGNO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 📆 </a:t>
            </a:r>
            <a:r>
              <a:rPr lang="it-IT" sz="2800" dirty="0">
                <a:solidFill>
                  <a:srgbClr val="FF0000"/>
                </a:solidFill>
                <a:latin typeface="Calibri" pitchFamily="34" charset="0"/>
              </a:rPr>
              <a:t>DOMENICA 30 GIUGNO 2024 – SLITTA AL 1° LUGLIO 2024</a:t>
            </a:r>
            <a:endParaRPr lang="it-IT" sz="2800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>
              <a:latin typeface="Calibri" pitchFamily="34" charset="0"/>
            </a:endParaRPr>
          </a:p>
          <a:p>
            <a:r>
              <a:rPr lang="it-IT" sz="2200" b="1" dirty="0">
                <a:solidFill>
                  <a:srgbClr val="376089"/>
                </a:solidFill>
                <a:latin typeface="Calibri" pitchFamily="34" charset="0"/>
              </a:rPr>
              <a:t>           IMPOSTE DIRETTE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38622" y="3140968"/>
            <a:ext cx="10297146" cy="2579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2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Mod. Redditi 2024 - </a:t>
            </a:r>
            <a:r>
              <a:rPr lang="it-IT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Termine per il versamento del saldo 2023 e/o del 1° acconto 2024 delle imposte risultanti dalla dichiarazione dei redditi;</a:t>
            </a:r>
          </a:p>
          <a:p>
            <a:pPr algn="just">
              <a:lnSpc>
                <a:spcPct val="150000"/>
              </a:lnSpc>
            </a:pPr>
            <a:r>
              <a:rPr lang="it-IT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2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Irap 2024 - </a:t>
            </a:r>
            <a:r>
              <a:rPr lang="it-IT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Termine di versamento del saldo 2023 e del 1° acconto 2024 dell’Irap risultante dalla dichiarazione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 📆 </a:t>
            </a:r>
            <a:r>
              <a:rPr lang="it-IT" sz="2800" dirty="0">
                <a:solidFill>
                  <a:srgbClr val="FF0000"/>
                </a:solidFill>
                <a:latin typeface="Calibri" pitchFamily="34" charset="0"/>
              </a:rPr>
              <a:t>DOMENICA 30 GIUGNO 2024 – SLITTA AL 1° LUGLIO 2024</a:t>
            </a:r>
            <a:endParaRPr lang="it-IT" sz="2800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>
              <a:latin typeface="Calibri" pitchFamily="34" charset="0"/>
            </a:endParaRPr>
          </a:p>
          <a:p>
            <a:r>
              <a:rPr lang="it-IT" sz="2200" b="1" dirty="0">
                <a:solidFill>
                  <a:srgbClr val="376089"/>
                </a:solidFill>
                <a:latin typeface="Calibri" pitchFamily="34" charset="0"/>
              </a:rPr>
              <a:t>           IMPOSTA DI BOLLO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38622" y="3140968"/>
            <a:ext cx="10297146" cy="190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latin typeface="+mj-lt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it-IT" sz="22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Bollo virtuale - </a:t>
            </a:r>
            <a:r>
              <a:rPr lang="it-IT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Termine di versamento, mediante Modello F24, della 3ª rata bimestrale dell’imposta di bollo assolta in modo virtuale per i soggetti autorizzati.</a:t>
            </a:r>
          </a:p>
          <a:p>
            <a:pPr algn="just">
              <a:lnSpc>
                <a:spcPct val="150000"/>
              </a:lnSpc>
            </a:pPr>
            <a:endParaRPr lang="it-IT" sz="2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AB2449E-CDE5-BC91-AE2C-C3698E7A1DB0}"/>
              </a:ext>
            </a:extLst>
          </p:cNvPr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>
                <a:solidFill>
                  <a:srgbClr val="4070A0"/>
                </a:solidFill>
                <a:latin typeface="Calibri" pitchFamily="34" charset="0"/>
              </a:rPr>
              <a:t>ADEMPIMENTI SPORT  - MESE GIUGNO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23168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 📆 </a:t>
            </a:r>
            <a:r>
              <a:rPr lang="it-IT" sz="2800" dirty="0">
                <a:solidFill>
                  <a:srgbClr val="FF0000"/>
                </a:solidFill>
                <a:latin typeface="Calibri" pitchFamily="34" charset="0"/>
              </a:rPr>
              <a:t>DOMENICA 30 GIUGNO 2024 – SLITTA AL 1° LUGLIO 2024</a:t>
            </a:r>
            <a:endParaRPr lang="it-IT" sz="2800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>
              <a:latin typeface="Calibri" pitchFamily="34" charset="0"/>
            </a:endParaRPr>
          </a:p>
          <a:p>
            <a:r>
              <a:rPr lang="it-IT" sz="2200" b="1" dirty="0">
                <a:solidFill>
                  <a:srgbClr val="376089"/>
                </a:solidFill>
                <a:latin typeface="Calibri" pitchFamily="34" charset="0"/>
              </a:rPr>
              <a:t>           IVA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657944" y="2894950"/>
            <a:ext cx="10788495" cy="3276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Fattura differita - </a:t>
            </a:r>
            <a:r>
              <a:rPr lang="it-IT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Emissione e annotazione delle fatture differite limitatamente alle cessioni effettuate a terzi dal cessionario per il tramite del proprio cedente nel corso del mese precedente.</a:t>
            </a:r>
            <a:endParaRPr lang="it-IT" sz="1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Registrazione, fatturazione - </a:t>
            </a:r>
            <a:r>
              <a:rPr lang="it-IT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Obblighi mensili di registrazione e fatturazione per le operazioni svolte nel mese.</a:t>
            </a:r>
            <a:endParaRPr lang="it-IT" sz="1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Enti non commerciali - </a:t>
            </a:r>
            <a:r>
              <a:rPr lang="it-IT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Termine di presentazione della dichiarazione relativa agli acquisti intracomunitari registrati nel mese precedente e del versamento delle relative imposte.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A05E284-0079-1D75-BC21-BABE78450D85}"/>
              </a:ext>
            </a:extLst>
          </p:cNvPr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>
                <a:solidFill>
                  <a:srgbClr val="4070A0"/>
                </a:solidFill>
                <a:latin typeface="Calibri" pitchFamily="34" charset="0"/>
              </a:rPr>
              <a:t>ADEMPIMENTI SPORT  - MESE GIUGNO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90953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 📆 </a:t>
            </a:r>
            <a:r>
              <a:rPr lang="it-IT" sz="2800" dirty="0">
                <a:solidFill>
                  <a:srgbClr val="FF0000"/>
                </a:solidFill>
                <a:latin typeface="Calibri" pitchFamily="34" charset="0"/>
              </a:rPr>
              <a:t>DOMENICA 30 GIUGNO 2024 – SLITTA AL 1° LUGLIO 2024</a:t>
            </a:r>
            <a:endParaRPr lang="it-IT" sz="2800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>
              <a:latin typeface="Calibri" pitchFamily="34" charset="0"/>
            </a:endParaRPr>
          </a:p>
          <a:p>
            <a:r>
              <a:rPr lang="it-IT" sz="2200" b="1" dirty="0">
                <a:solidFill>
                  <a:srgbClr val="376089"/>
                </a:solidFill>
                <a:latin typeface="Calibri" pitchFamily="34" charset="0"/>
              </a:rPr>
              <a:t>           IMU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38622" y="3356992"/>
            <a:ext cx="10297146" cy="1394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latin typeface="+mn-lt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2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Dichiarazione - </a:t>
            </a:r>
            <a:r>
              <a:rPr lang="it-IT" sz="22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Termine di presentazione della dichiarazione </a:t>
            </a:r>
            <a:r>
              <a:rPr lang="it-IT" sz="2200" kern="1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Imu</a:t>
            </a:r>
            <a:r>
              <a:rPr lang="it-IT" sz="22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per l’anno 2023</a:t>
            </a:r>
          </a:p>
          <a:p>
            <a:pPr algn="just">
              <a:lnSpc>
                <a:spcPct val="150000"/>
              </a:lnSpc>
            </a:pPr>
            <a:endParaRPr lang="it-IT" sz="22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C301BE9D-B002-C151-1006-0E336DF95C7B}"/>
              </a:ext>
            </a:extLst>
          </p:cNvPr>
          <p:cNvSpPr txBox="1"/>
          <p:nvPr/>
        </p:nvSpPr>
        <p:spPr>
          <a:xfrm>
            <a:off x="982640" y="369987"/>
            <a:ext cx="10463800" cy="488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>
                <a:solidFill>
                  <a:srgbClr val="4070A0"/>
                </a:solidFill>
                <a:latin typeface="Calibri" pitchFamily="34" charset="0"/>
              </a:rPr>
              <a:t>ADEMPIMENTI SPORT  - MESE GIUGNO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0759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 📆 </a:t>
            </a:r>
            <a:r>
              <a:rPr lang="it-IT" sz="2800" dirty="0">
                <a:solidFill>
                  <a:srgbClr val="FF0000"/>
                </a:solidFill>
                <a:latin typeface="Calibri" pitchFamily="34" charset="0"/>
              </a:rPr>
              <a:t>DOMENICA 30 GIUGNO 2024 – SLITTA AL 1° LUGLIO 2024</a:t>
            </a:r>
            <a:endParaRPr lang="it-IT" sz="2800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>
              <a:latin typeface="Calibri" pitchFamily="34" charset="0"/>
            </a:endParaRPr>
          </a:p>
          <a:p>
            <a:r>
              <a:rPr lang="it-IT" sz="2200" b="1" dirty="0">
                <a:solidFill>
                  <a:srgbClr val="376089"/>
                </a:solidFill>
                <a:latin typeface="Calibri" pitchFamily="34" charset="0"/>
              </a:rPr>
              <a:t>           INPS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38622" y="3356992"/>
            <a:ext cx="10297146" cy="2409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latin typeface="+mn-lt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2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Flusso </a:t>
            </a:r>
            <a:r>
              <a:rPr lang="it-IT" sz="2200" b="1" kern="1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UniEmens</a:t>
            </a:r>
            <a:r>
              <a:rPr lang="it-IT" sz="22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t-IT" sz="22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Termine di invio del flusso </a:t>
            </a:r>
            <a:r>
              <a:rPr lang="it-IT" sz="2200" kern="1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UniEmens</a:t>
            </a:r>
            <a:r>
              <a:rPr lang="it-IT" sz="22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per denunciare le retribuzioni e le contribuzioni dovute per i lavoratori dipendenti, per i collaboratori, nonché per i lavoratori dello spettacolo e dello sport, riferite al mese precedente</a:t>
            </a:r>
          </a:p>
          <a:p>
            <a:pPr algn="just">
              <a:lnSpc>
                <a:spcPct val="150000"/>
              </a:lnSpc>
            </a:pPr>
            <a:endParaRPr lang="it-IT" sz="22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AF29C4B7-CCF9-616C-E25B-E86A17F26D4E}"/>
              </a:ext>
            </a:extLst>
          </p:cNvPr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>
                <a:solidFill>
                  <a:srgbClr val="4070A0"/>
                </a:solidFill>
                <a:latin typeface="Calibri" pitchFamily="34" charset="0"/>
              </a:rPr>
              <a:t>ADEMPIMENTI SPORT  - MESE GIUGNO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9784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 📆 </a:t>
            </a:r>
            <a:r>
              <a:rPr lang="it-IT" sz="2800" dirty="0">
                <a:solidFill>
                  <a:srgbClr val="FF0000"/>
                </a:solidFill>
                <a:latin typeface="Calibri" pitchFamily="34" charset="0"/>
              </a:rPr>
              <a:t>DOMENICA 30 GIUGNO 2024 – SLITTA AL 1° LUGLIO 2024</a:t>
            </a:r>
            <a:endParaRPr lang="it-IT" sz="2800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>
              <a:latin typeface="Calibri" pitchFamily="34" charset="0"/>
            </a:endParaRPr>
          </a:p>
          <a:p>
            <a:r>
              <a:rPr lang="it-IT" sz="2200" b="1" dirty="0">
                <a:solidFill>
                  <a:srgbClr val="376089"/>
                </a:solidFill>
                <a:latin typeface="Calibri" pitchFamily="34" charset="0"/>
              </a:rPr>
              <a:t>           LIBRO UNICO DEL LAVORO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38622" y="3356992"/>
            <a:ext cx="10297146" cy="190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latin typeface="+mn-lt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2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Adempimento - </a:t>
            </a:r>
            <a:r>
              <a:rPr lang="it-IT" sz="22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Termine entro il quale effettuare le scritturazioni obbligatorie sul libro unico del lavoro con riferimento al mese precedente.</a:t>
            </a:r>
          </a:p>
          <a:p>
            <a:pPr algn="just">
              <a:lnSpc>
                <a:spcPct val="150000"/>
              </a:lnSpc>
            </a:pPr>
            <a:endParaRPr lang="it-IT" sz="22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CE8ABC08-928C-3F05-859E-F85FAC28CCEB}"/>
              </a:ext>
            </a:extLst>
          </p:cNvPr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>
                <a:solidFill>
                  <a:srgbClr val="4070A0"/>
                </a:solidFill>
                <a:latin typeface="Calibri" pitchFamily="34" charset="0"/>
              </a:rPr>
              <a:t>ADEMPIMENTI SPORT  - MESE GIUGNO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5988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 📆 </a:t>
            </a:r>
            <a:r>
              <a:rPr lang="it-IT" sz="2800" dirty="0">
                <a:solidFill>
                  <a:srgbClr val="FF0000"/>
                </a:solidFill>
                <a:latin typeface="Calibri" pitchFamily="34" charset="0"/>
              </a:rPr>
              <a:t>DOMENICA 30 GIUGNO 2024 – SLITTA AL 1° LUGLIO 2024</a:t>
            </a:r>
            <a:endParaRPr lang="it-IT" sz="2800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>
              <a:latin typeface="Calibri" pitchFamily="34" charset="0"/>
            </a:endParaRPr>
          </a:p>
          <a:p>
            <a:r>
              <a:rPr lang="it-IT" sz="2200" b="1" dirty="0">
                <a:solidFill>
                  <a:srgbClr val="376089"/>
                </a:solidFill>
                <a:latin typeface="Calibri" pitchFamily="34" charset="0"/>
              </a:rPr>
              <a:t>           CONTRIBUTI PUBBLICI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38622" y="3356992"/>
            <a:ext cx="10297146" cy="190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latin typeface="+mj-lt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2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Pubblicazione - </a:t>
            </a:r>
            <a:r>
              <a:rPr lang="it-IT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Gli enti che ricevono contributi pubblici sono tenuti alla pubblicazione dei relativi dati sui siti Internet o sui portali digitali entro il 30.06.2024 con riferimento all’annualità 2023 (D.L. 34/2019).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86DFB8E-16C2-0068-8B72-4F9B3D642EE9}"/>
              </a:ext>
            </a:extLst>
          </p:cNvPr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>
                <a:solidFill>
                  <a:srgbClr val="4070A0"/>
                </a:solidFill>
                <a:latin typeface="Calibri" pitchFamily="34" charset="0"/>
              </a:rPr>
              <a:t>ADEMPIMENTI SPORT  - MESE GIUGNO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22106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 📆 </a:t>
            </a:r>
            <a:r>
              <a:rPr lang="it-IT" sz="2800" dirty="0">
                <a:solidFill>
                  <a:srgbClr val="FF0000"/>
                </a:solidFill>
                <a:latin typeface="Calibri" pitchFamily="34" charset="0"/>
              </a:rPr>
              <a:t>DOMENICA 30 GIUGNO 2024 – SLITTA AL 1° LUGLIO 2024</a:t>
            </a:r>
            <a:endParaRPr lang="it-IT" sz="2800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>
              <a:latin typeface="Calibri" pitchFamily="34" charset="0"/>
            </a:endParaRPr>
          </a:p>
          <a:p>
            <a:r>
              <a:rPr lang="it-IT" sz="2200" b="1" dirty="0">
                <a:solidFill>
                  <a:srgbClr val="376089"/>
                </a:solidFill>
                <a:latin typeface="Calibri" pitchFamily="34" charset="0"/>
              </a:rPr>
              <a:t>           ENTI SPORTIVI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38622" y="2927224"/>
            <a:ext cx="10297146" cy="2917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latin typeface="+mn-lt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2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Statuto - </a:t>
            </a:r>
            <a:r>
              <a:rPr lang="it-IT" sz="22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Termine di adeguamento degli statuti alla disciplina del D. Lgs. 36/2021, fruendo dell’esenzione da imposta di registro;</a:t>
            </a:r>
          </a:p>
          <a:p>
            <a:pPr algn="just">
              <a:lnSpc>
                <a:spcPct val="150000"/>
              </a:lnSpc>
            </a:pPr>
            <a:r>
              <a:rPr lang="it-IT" sz="22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2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Opzione ex-ENPALS</a:t>
            </a:r>
            <a:r>
              <a:rPr lang="it-IT" sz="22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termine ultimo per comunicare il mantenimento del regime previdenziale.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D239298-ED6F-F0FD-308F-D36C099BB6CD}"/>
              </a:ext>
            </a:extLst>
          </p:cNvPr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>
                <a:solidFill>
                  <a:srgbClr val="4070A0"/>
                </a:solidFill>
                <a:latin typeface="Calibri" pitchFamily="34" charset="0"/>
              </a:rPr>
              <a:t>ADEMPIMENTI SPORT  - MESE GIUGNO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0527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8027</TotalTime>
  <Words>614</Words>
  <Application>Microsoft Office PowerPoint</Application>
  <PresentationFormat>Personalizzato</PresentationFormat>
  <Paragraphs>75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Studio Martinelli Rogolino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Avv. Ernesto Russo</dc:creator>
  <cp:lastModifiedBy>Asus</cp:lastModifiedBy>
  <cp:revision>1241</cp:revision>
  <cp:lastPrinted>2017-05-29T15:52:18Z</cp:lastPrinted>
  <dcterms:created xsi:type="dcterms:W3CDTF">2008-03-19T14:58:11Z</dcterms:created>
  <dcterms:modified xsi:type="dcterms:W3CDTF">2024-06-27T09:38:03Z</dcterms:modified>
</cp:coreProperties>
</file>